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7C364-3379-4AF1-958F-310235AE26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BA73F-265B-4B96-A2DF-2304B349B5A1}">
      <dgm:prSet phldrT="[Text]"/>
      <dgm:spPr/>
      <dgm:t>
        <a:bodyPr/>
        <a:lstStyle/>
        <a:p>
          <a:r>
            <a:rPr lang="en-ID" dirty="0" err="1" smtClean="0"/>
            <a:t>Pemangku</a:t>
          </a:r>
          <a:r>
            <a:rPr lang="en-ID" dirty="0" smtClean="0"/>
            <a:t> </a:t>
          </a:r>
          <a:r>
            <a:rPr lang="en-ID" dirty="0" err="1" smtClean="0"/>
            <a:t>kepentingan</a:t>
          </a:r>
          <a:endParaRPr lang="en-US" dirty="0"/>
        </a:p>
      </dgm:t>
    </dgm:pt>
    <dgm:pt modelId="{7FDD2D2A-702D-463D-B419-CD1F583DE1A4}" type="parTrans" cxnId="{0D68C9B7-22DF-47C5-8A6F-5EC431A89D5A}">
      <dgm:prSet/>
      <dgm:spPr/>
      <dgm:t>
        <a:bodyPr/>
        <a:lstStyle/>
        <a:p>
          <a:endParaRPr lang="en-US"/>
        </a:p>
      </dgm:t>
    </dgm:pt>
    <dgm:pt modelId="{ED0856C1-02E8-4FBB-9E30-A7CDE89F0D2A}" type="sibTrans" cxnId="{0D68C9B7-22DF-47C5-8A6F-5EC431A89D5A}">
      <dgm:prSet/>
      <dgm:spPr/>
      <dgm:t>
        <a:bodyPr/>
        <a:lstStyle/>
        <a:p>
          <a:endParaRPr lang="en-US"/>
        </a:p>
      </dgm:t>
    </dgm:pt>
    <dgm:pt modelId="{FF03C3A2-4C26-4A68-B71E-5E01E025806B}">
      <dgm:prSet phldrT="[Text]"/>
      <dgm:spPr/>
      <dgm:t>
        <a:bodyPr/>
        <a:lstStyle/>
        <a:p>
          <a:r>
            <a:rPr lang="en-ID" dirty="0" err="1" smtClean="0"/>
            <a:t>Standarisasi</a:t>
          </a:r>
          <a:endParaRPr lang="en-US" dirty="0"/>
        </a:p>
      </dgm:t>
    </dgm:pt>
    <dgm:pt modelId="{65662FA2-F8AC-427D-9EB5-BF73907D79D5}" type="parTrans" cxnId="{4F21C2E4-6F12-4543-94AC-14AEB3345185}">
      <dgm:prSet/>
      <dgm:spPr/>
      <dgm:t>
        <a:bodyPr/>
        <a:lstStyle/>
        <a:p>
          <a:endParaRPr lang="en-US"/>
        </a:p>
      </dgm:t>
    </dgm:pt>
    <dgm:pt modelId="{2328EA5D-463A-4EBA-AC3C-C1922E0836AD}" type="sibTrans" cxnId="{4F21C2E4-6F12-4543-94AC-14AEB3345185}">
      <dgm:prSet/>
      <dgm:spPr/>
      <dgm:t>
        <a:bodyPr/>
        <a:lstStyle/>
        <a:p>
          <a:endParaRPr lang="en-US"/>
        </a:p>
      </dgm:t>
    </dgm:pt>
    <dgm:pt modelId="{4C2856E3-D512-4FBA-9C09-2A234F4CC919}">
      <dgm:prSet phldrT="[Text]"/>
      <dgm:spPr/>
      <dgm:t>
        <a:bodyPr/>
        <a:lstStyle/>
        <a:p>
          <a:r>
            <a:rPr lang="en-ID" dirty="0" err="1" smtClean="0"/>
            <a:t>Pelatihan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kerjasama</a:t>
          </a:r>
          <a:endParaRPr lang="en-US" dirty="0"/>
        </a:p>
      </dgm:t>
    </dgm:pt>
    <dgm:pt modelId="{620C3BEA-A435-44FC-97E5-631BA53AFCE9}" type="parTrans" cxnId="{926AAE3B-AA28-47E5-8C45-9BB007FFF537}">
      <dgm:prSet/>
      <dgm:spPr/>
      <dgm:t>
        <a:bodyPr/>
        <a:lstStyle/>
        <a:p>
          <a:endParaRPr lang="en-US"/>
        </a:p>
      </dgm:t>
    </dgm:pt>
    <dgm:pt modelId="{8D62E620-DE7D-4641-A1AE-7755F058DE8D}" type="sibTrans" cxnId="{926AAE3B-AA28-47E5-8C45-9BB007FFF537}">
      <dgm:prSet/>
      <dgm:spPr/>
      <dgm:t>
        <a:bodyPr/>
        <a:lstStyle/>
        <a:p>
          <a:endParaRPr lang="en-US"/>
        </a:p>
      </dgm:t>
    </dgm:pt>
    <dgm:pt modelId="{B30DB514-A282-4AC9-8694-1765DDE5EC2F}">
      <dgm:prSet phldrT="[Text]"/>
      <dgm:spPr/>
      <dgm:t>
        <a:bodyPr/>
        <a:lstStyle/>
        <a:p>
          <a:r>
            <a:rPr lang="en-ID" dirty="0" err="1" smtClean="0"/>
            <a:t>Industri</a:t>
          </a:r>
          <a:r>
            <a:rPr lang="en-ID" dirty="0" smtClean="0"/>
            <a:t> Spa</a:t>
          </a:r>
          <a:endParaRPr lang="en-US" dirty="0"/>
        </a:p>
      </dgm:t>
    </dgm:pt>
    <dgm:pt modelId="{F2A94AAC-D0CA-4D7E-A553-E8E10A40326B}" type="parTrans" cxnId="{DFE2438A-4346-4511-A226-3F98CBC08FF8}">
      <dgm:prSet/>
      <dgm:spPr/>
      <dgm:t>
        <a:bodyPr/>
        <a:lstStyle/>
        <a:p>
          <a:endParaRPr lang="en-US"/>
        </a:p>
      </dgm:t>
    </dgm:pt>
    <dgm:pt modelId="{B6EBA0E6-A60F-45BB-A4A3-4D9146D8323E}" type="sibTrans" cxnId="{DFE2438A-4346-4511-A226-3F98CBC08FF8}">
      <dgm:prSet/>
      <dgm:spPr/>
      <dgm:t>
        <a:bodyPr/>
        <a:lstStyle/>
        <a:p>
          <a:endParaRPr lang="en-US"/>
        </a:p>
      </dgm:t>
    </dgm:pt>
    <dgm:pt modelId="{256CCA47-FCC4-4957-A624-023F8D4514F7}">
      <dgm:prSet phldrT="[Text]"/>
      <dgm:spPr/>
      <dgm:t>
        <a:bodyPr/>
        <a:lstStyle/>
        <a:p>
          <a:r>
            <a:rPr lang="en-ID" dirty="0" err="1" smtClean="0"/>
            <a:t>Peningkatan</a:t>
          </a:r>
          <a:r>
            <a:rPr lang="en-ID" dirty="0" smtClean="0"/>
            <a:t> </a:t>
          </a:r>
          <a:r>
            <a:rPr lang="en-ID" dirty="0" err="1" smtClean="0"/>
            <a:t>kualitas</a:t>
          </a:r>
          <a:r>
            <a:rPr lang="en-ID" dirty="0" smtClean="0"/>
            <a:t> </a:t>
          </a:r>
          <a:r>
            <a:rPr lang="en-ID" dirty="0" err="1" smtClean="0"/>
            <a:t>pelayanan</a:t>
          </a:r>
          <a:endParaRPr lang="en-US" dirty="0"/>
        </a:p>
      </dgm:t>
    </dgm:pt>
    <dgm:pt modelId="{BA77D784-276F-4163-A6A1-71550D7B961B}" type="parTrans" cxnId="{67806886-979C-4E81-972E-6779282A934E}">
      <dgm:prSet/>
      <dgm:spPr/>
      <dgm:t>
        <a:bodyPr/>
        <a:lstStyle/>
        <a:p>
          <a:endParaRPr lang="en-US"/>
        </a:p>
      </dgm:t>
    </dgm:pt>
    <dgm:pt modelId="{3980820B-95E8-4BBB-8D2A-26019473476B}" type="sibTrans" cxnId="{67806886-979C-4E81-972E-6779282A934E}">
      <dgm:prSet/>
      <dgm:spPr/>
      <dgm:t>
        <a:bodyPr/>
        <a:lstStyle/>
        <a:p>
          <a:endParaRPr lang="en-US"/>
        </a:p>
      </dgm:t>
    </dgm:pt>
    <dgm:pt modelId="{A4C22C94-95E2-4E64-B5D7-23538DCF77F4}">
      <dgm:prSet phldrT="[Text]"/>
      <dgm:spPr/>
      <dgm:t>
        <a:bodyPr/>
        <a:lstStyle/>
        <a:p>
          <a:r>
            <a:rPr lang="en-ID" dirty="0" err="1" smtClean="0"/>
            <a:t>Mengenali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mempertimbangkan</a:t>
          </a:r>
          <a:r>
            <a:rPr lang="en-ID" dirty="0" smtClean="0"/>
            <a:t> </a:t>
          </a:r>
          <a:r>
            <a:rPr lang="en-ID" dirty="0" err="1" smtClean="0"/>
            <a:t>produk</a:t>
          </a:r>
          <a:r>
            <a:rPr lang="en-ID" dirty="0" smtClean="0"/>
            <a:t> spa </a:t>
          </a:r>
          <a:r>
            <a:rPr lang="en-ID" dirty="0" err="1" smtClean="0"/>
            <a:t>sesuai</a:t>
          </a:r>
          <a:r>
            <a:rPr lang="en-ID" dirty="0" smtClean="0"/>
            <a:t> </a:t>
          </a:r>
          <a:r>
            <a:rPr lang="en-ID" dirty="0" err="1" smtClean="0"/>
            <a:t>dengan</a:t>
          </a:r>
          <a:r>
            <a:rPr lang="en-ID" dirty="0" smtClean="0"/>
            <a:t> </a:t>
          </a:r>
          <a:r>
            <a:rPr lang="en-ID" dirty="0" err="1" smtClean="0"/>
            <a:t>karakteristik</a:t>
          </a:r>
          <a:r>
            <a:rPr lang="en-ID" dirty="0" smtClean="0"/>
            <a:t> </a:t>
          </a:r>
          <a:r>
            <a:rPr lang="en-ID" dirty="0" err="1" smtClean="0"/>
            <a:t>konsumen</a:t>
          </a:r>
          <a:r>
            <a:rPr lang="en-ID" dirty="0" smtClean="0"/>
            <a:t> </a:t>
          </a:r>
          <a:r>
            <a:rPr lang="en-ID" dirty="0" err="1" smtClean="0"/>
            <a:t>Jepang</a:t>
          </a:r>
          <a:endParaRPr lang="en-US" dirty="0"/>
        </a:p>
      </dgm:t>
    </dgm:pt>
    <dgm:pt modelId="{48883B80-5FFA-462B-AA86-0877149DC36E}" type="parTrans" cxnId="{75F839FF-AB5E-4FE8-A1A7-6AB3606264FC}">
      <dgm:prSet/>
      <dgm:spPr/>
      <dgm:t>
        <a:bodyPr/>
        <a:lstStyle/>
        <a:p>
          <a:endParaRPr lang="en-US"/>
        </a:p>
      </dgm:t>
    </dgm:pt>
    <dgm:pt modelId="{2A0C2EEE-8F3A-4C8C-975B-9AA59C017A75}" type="sibTrans" cxnId="{75F839FF-AB5E-4FE8-A1A7-6AB3606264FC}">
      <dgm:prSet/>
      <dgm:spPr/>
      <dgm:t>
        <a:bodyPr/>
        <a:lstStyle/>
        <a:p>
          <a:endParaRPr lang="en-US"/>
        </a:p>
      </dgm:t>
    </dgm:pt>
    <dgm:pt modelId="{7FE71536-51DA-42C2-8C69-BA16971D3364}">
      <dgm:prSet phldrT="[Text]"/>
      <dgm:spPr/>
      <dgm:t>
        <a:bodyPr/>
        <a:lstStyle/>
        <a:p>
          <a:r>
            <a:rPr lang="en-ID" dirty="0" err="1" smtClean="0"/>
            <a:t>Akademisi</a:t>
          </a:r>
          <a:endParaRPr lang="en-US" dirty="0"/>
        </a:p>
      </dgm:t>
    </dgm:pt>
    <dgm:pt modelId="{B0EF00A4-E795-444E-9505-1172C3003F18}" type="parTrans" cxnId="{29CD311E-213D-429D-8612-82123061C459}">
      <dgm:prSet/>
      <dgm:spPr/>
      <dgm:t>
        <a:bodyPr/>
        <a:lstStyle/>
        <a:p>
          <a:endParaRPr lang="en-US"/>
        </a:p>
      </dgm:t>
    </dgm:pt>
    <dgm:pt modelId="{D81AF093-38AA-4EAF-9B21-2BA5B8E042C3}" type="sibTrans" cxnId="{29CD311E-213D-429D-8612-82123061C459}">
      <dgm:prSet/>
      <dgm:spPr/>
      <dgm:t>
        <a:bodyPr/>
        <a:lstStyle/>
        <a:p>
          <a:endParaRPr lang="en-US"/>
        </a:p>
      </dgm:t>
    </dgm:pt>
    <dgm:pt modelId="{776C7BEA-3090-4C04-9AC6-7AAF7F2935EC}">
      <dgm:prSet phldrT="[Text]"/>
      <dgm:spPr/>
      <dgm:t>
        <a:bodyPr/>
        <a:lstStyle/>
        <a:p>
          <a:r>
            <a:rPr lang="en-ID" dirty="0" err="1" smtClean="0"/>
            <a:t>Penelitian</a:t>
          </a:r>
          <a:r>
            <a:rPr lang="en-ID" dirty="0" smtClean="0"/>
            <a:t> </a:t>
          </a:r>
          <a:r>
            <a:rPr lang="en-ID" dirty="0" err="1" smtClean="0"/>
            <a:t>lanjutan</a:t>
          </a:r>
          <a:r>
            <a:rPr lang="en-ID" dirty="0" smtClean="0"/>
            <a:t> </a:t>
          </a:r>
          <a:r>
            <a:rPr lang="en-ID" dirty="0" err="1" smtClean="0"/>
            <a:t>utk</a:t>
          </a:r>
          <a:r>
            <a:rPr lang="en-ID" dirty="0" smtClean="0"/>
            <a:t> </a:t>
          </a:r>
          <a:r>
            <a:rPr lang="en-ID" dirty="0" err="1" smtClean="0"/>
            <a:t>menyelesaikan</a:t>
          </a:r>
          <a:r>
            <a:rPr lang="en-ID" dirty="0" smtClean="0"/>
            <a:t> </a:t>
          </a:r>
          <a:r>
            <a:rPr lang="en-ID" dirty="0" err="1" smtClean="0"/>
            <a:t>akar</a:t>
          </a:r>
          <a:r>
            <a:rPr lang="en-ID" dirty="0" smtClean="0"/>
            <a:t> </a:t>
          </a:r>
          <a:r>
            <a:rPr lang="en-ID" dirty="0" err="1" smtClean="0"/>
            <a:t>masalah</a:t>
          </a:r>
          <a:r>
            <a:rPr lang="en-ID" dirty="0" smtClean="0"/>
            <a:t>, in line </a:t>
          </a:r>
          <a:r>
            <a:rPr lang="en-ID" dirty="0" err="1" smtClean="0"/>
            <a:t>dgn</a:t>
          </a:r>
          <a:r>
            <a:rPr lang="en-ID" dirty="0" smtClean="0"/>
            <a:t> </a:t>
          </a:r>
          <a:r>
            <a:rPr lang="en-ID" dirty="0" err="1" smtClean="0"/>
            <a:t>dimensi</a:t>
          </a:r>
          <a:r>
            <a:rPr lang="en-ID" dirty="0" smtClean="0"/>
            <a:t> </a:t>
          </a:r>
          <a:r>
            <a:rPr lang="en-ID" dirty="0" err="1" smtClean="0"/>
            <a:t>pelayanan</a:t>
          </a:r>
          <a:r>
            <a:rPr lang="en-ID" dirty="0" smtClean="0"/>
            <a:t> </a:t>
          </a:r>
          <a:r>
            <a:rPr lang="en-ID" dirty="0" err="1" smtClean="0"/>
            <a:t>yg</a:t>
          </a:r>
          <a:r>
            <a:rPr lang="en-ID" dirty="0" smtClean="0"/>
            <a:t> </a:t>
          </a:r>
          <a:r>
            <a:rPr lang="en-ID" dirty="0" err="1" smtClean="0"/>
            <a:t>kurang</a:t>
          </a:r>
          <a:endParaRPr lang="en-US" dirty="0"/>
        </a:p>
      </dgm:t>
    </dgm:pt>
    <dgm:pt modelId="{59B1D16A-ACAE-46E3-A834-958DB69A5BCF}" type="parTrans" cxnId="{0920B1A2-6F07-4A94-B551-259AA0743176}">
      <dgm:prSet/>
      <dgm:spPr/>
      <dgm:t>
        <a:bodyPr/>
        <a:lstStyle/>
        <a:p>
          <a:endParaRPr lang="en-US"/>
        </a:p>
      </dgm:t>
    </dgm:pt>
    <dgm:pt modelId="{29431190-F3A9-40B4-8C7D-1B634192E02E}" type="sibTrans" cxnId="{0920B1A2-6F07-4A94-B551-259AA0743176}">
      <dgm:prSet/>
      <dgm:spPr/>
      <dgm:t>
        <a:bodyPr/>
        <a:lstStyle/>
        <a:p>
          <a:endParaRPr lang="en-US"/>
        </a:p>
      </dgm:t>
    </dgm:pt>
    <dgm:pt modelId="{609742F8-84B2-4AD9-8E54-EEC961A25939}">
      <dgm:prSet phldrT="[Text]"/>
      <dgm:spPr/>
      <dgm:t>
        <a:bodyPr/>
        <a:lstStyle/>
        <a:p>
          <a:r>
            <a:rPr lang="en-ID" dirty="0" err="1" smtClean="0"/>
            <a:t>Pelatihan</a:t>
          </a:r>
          <a:r>
            <a:rPr lang="en-ID" dirty="0" smtClean="0"/>
            <a:t> </a:t>
          </a:r>
          <a:r>
            <a:rPr lang="en-ID" dirty="0" err="1" smtClean="0"/>
            <a:t>berkelanjutan</a:t>
          </a:r>
          <a:endParaRPr lang="en-US" dirty="0"/>
        </a:p>
      </dgm:t>
    </dgm:pt>
    <dgm:pt modelId="{B66864CD-ABB8-44BE-8231-D739C6BE55BF}" type="parTrans" cxnId="{AD65ED8B-22E5-4DB5-8D77-1ED8ABF751E2}">
      <dgm:prSet/>
      <dgm:spPr/>
      <dgm:t>
        <a:bodyPr/>
        <a:lstStyle/>
        <a:p>
          <a:endParaRPr lang="en-US"/>
        </a:p>
      </dgm:t>
    </dgm:pt>
    <dgm:pt modelId="{8599D078-0B2B-480C-97DA-D2A058035256}" type="sibTrans" cxnId="{AD65ED8B-22E5-4DB5-8D77-1ED8ABF751E2}">
      <dgm:prSet/>
      <dgm:spPr/>
      <dgm:t>
        <a:bodyPr/>
        <a:lstStyle/>
        <a:p>
          <a:endParaRPr lang="en-US"/>
        </a:p>
      </dgm:t>
    </dgm:pt>
    <dgm:pt modelId="{9430DA5F-2796-41E8-BBD8-DCE245628978}" type="pres">
      <dgm:prSet presAssocID="{3A37C364-3379-4AF1-958F-310235AE266D}" presName="Name0" presStyleCnt="0">
        <dgm:presLayoutVars>
          <dgm:dir/>
          <dgm:animLvl val="lvl"/>
          <dgm:resizeHandles val="exact"/>
        </dgm:presLayoutVars>
      </dgm:prSet>
      <dgm:spPr/>
    </dgm:pt>
    <dgm:pt modelId="{4FD453F2-C9D9-44CE-A6D5-760F41D8AF0A}" type="pres">
      <dgm:prSet presAssocID="{383BA73F-265B-4B96-A2DF-2304B349B5A1}" presName="composite" presStyleCnt="0"/>
      <dgm:spPr/>
    </dgm:pt>
    <dgm:pt modelId="{39E078DB-DE6C-4E17-AFDA-D0DBD009F72F}" type="pres">
      <dgm:prSet presAssocID="{383BA73F-265B-4B96-A2DF-2304B349B5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017E5EE-432D-448C-A5B2-B1DA70D34495}" type="pres">
      <dgm:prSet presAssocID="{383BA73F-265B-4B96-A2DF-2304B349B5A1}" presName="desTx" presStyleLbl="alignAccFollowNode1" presStyleIdx="0" presStyleCnt="3">
        <dgm:presLayoutVars>
          <dgm:bulletEnabled val="1"/>
        </dgm:presLayoutVars>
      </dgm:prSet>
      <dgm:spPr/>
    </dgm:pt>
    <dgm:pt modelId="{35D00E42-49E5-447B-8654-5BE196B88460}" type="pres">
      <dgm:prSet presAssocID="{ED0856C1-02E8-4FBB-9E30-A7CDE89F0D2A}" presName="space" presStyleCnt="0"/>
      <dgm:spPr/>
    </dgm:pt>
    <dgm:pt modelId="{1AD0C69C-806A-4B9F-8AE0-A2C10168AB7B}" type="pres">
      <dgm:prSet presAssocID="{B30DB514-A282-4AC9-8694-1765DDE5EC2F}" presName="composite" presStyleCnt="0"/>
      <dgm:spPr/>
    </dgm:pt>
    <dgm:pt modelId="{E2253179-936F-4AD2-9B7F-4B95AF75B3E9}" type="pres">
      <dgm:prSet presAssocID="{B30DB514-A282-4AC9-8694-1765DDE5EC2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4EA8667-9520-4F2D-B424-7927206C352E}" type="pres">
      <dgm:prSet presAssocID="{B30DB514-A282-4AC9-8694-1765DDE5EC2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F2F0E-0821-4EDA-ADBC-A555C731B186}" type="pres">
      <dgm:prSet presAssocID="{B6EBA0E6-A60F-45BB-A4A3-4D9146D8323E}" presName="space" presStyleCnt="0"/>
      <dgm:spPr/>
    </dgm:pt>
    <dgm:pt modelId="{DBE1154E-8B76-47AD-81B6-903FE938417F}" type="pres">
      <dgm:prSet presAssocID="{7FE71536-51DA-42C2-8C69-BA16971D3364}" presName="composite" presStyleCnt="0"/>
      <dgm:spPr/>
    </dgm:pt>
    <dgm:pt modelId="{47F6889C-CDB1-46B0-9BC5-E4DAB971FA34}" type="pres">
      <dgm:prSet presAssocID="{7FE71536-51DA-42C2-8C69-BA16971D33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A40BF-E840-4646-B39C-D9AC42FBA13E}" type="pres">
      <dgm:prSet presAssocID="{7FE71536-51DA-42C2-8C69-BA16971D33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06886-979C-4E81-972E-6779282A934E}" srcId="{B30DB514-A282-4AC9-8694-1765DDE5EC2F}" destId="{256CCA47-FCC4-4957-A624-023F8D4514F7}" srcOrd="0" destOrd="0" parTransId="{BA77D784-276F-4163-A6A1-71550D7B961B}" sibTransId="{3980820B-95E8-4BBB-8D2A-26019473476B}"/>
    <dgm:cxn modelId="{C78DBF4E-D2FA-4995-BDAF-0DA389A3E91B}" type="presOf" srcId="{256CCA47-FCC4-4957-A624-023F8D4514F7}" destId="{14EA8667-9520-4F2D-B424-7927206C352E}" srcOrd="0" destOrd="0" presId="urn:microsoft.com/office/officeart/2005/8/layout/hList1"/>
    <dgm:cxn modelId="{9B23A612-E1ED-493F-9D62-410967F44D70}" type="presOf" srcId="{B30DB514-A282-4AC9-8694-1765DDE5EC2F}" destId="{E2253179-936F-4AD2-9B7F-4B95AF75B3E9}" srcOrd="0" destOrd="0" presId="urn:microsoft.com/office/officeart/2005/8/layout/hList1"/>
    <dgm:cxn modelId="{574BC618-E653-45AA-8B2F-5D945427D90B}" type="presOf" srcId="{7FE71536-51DA-42C2-8C69-BA16971D3364}" destId="{47F6889C-CDB1-46B0-9BC5-E4DAB971FA34}" srcOrd="0" destOrd="0" presId="urn:microsoft.com/office/officeart/2005/8/layout/hList1"/>
    <dgm:cxn modelId="{93DFC450-794D-4489-88BE-7A36286659AE}" type="presOf" srcId="{4C2856E3-D512-4FBA-9C09-2A234F4CC919}" destId="{2017E5EE-432D-448C-A5B2-B1DA70D34495}" srcOrd="0" destOrd="1" presId="urn:microsoft.com/office/officeart/2005/8/layout/hList1"/>
    <dgm:cxn modelId="{0D68C9B7-22DF-47C5-8A6F-5EC431A89D5A}" srcId="{3A37C364-3379-4AF1-958F-310235AE266D}" destId="{383BA73F-265B-4B96-A2DF-2304B349B5A1}" srcOrd="0" destOrd="0" parTransId="{7FDD2D2A-702D-463D-B419-CD1F583DE1A4}" sibTransId="{ED0856C1-02E8-4FBB-9E30-A7CDE89F0D2A}"/>
    <dgm:cxn modelId="{D865789A-0E78-4788-BF33-A4CA56056533}" type="presOf" srcId="{776C7BEA-3090-4C04-9AC6-7AAF7F2935EC}" destId="{DF5A40BF-E840-4646-B39C-D9AC42FBA13E}" srcOrd="0" destOrd="0" presId="urn:microsoft.com/office/officeart/2005/8/layout/hList1"/>
    <dgm:cxn modelId="{38725C6B-2964-4293-B08D-F14F46117D86}" type="presOf" srcId="{3A37C364-3379-4AF1-958F-310235AE266D}" destId="{9430DA5F-2796-41E8-BBD8-DCE245628978}" srcOrd="0" destOrd="0" presId="urn:microsoft.com/office/officeart/2005/8/layout/hList1"/>
    <dgm:cxn modelId="{AD65ED8B-22E5-4DB5-8D77-1ED8ABF751E2}" srcId="{B30DB514-A282-4AC9-8694-1765DDE5EC2F}" destId="{609742F8-84B2-4AD9-8E54-EEC961A25939}" srcOrd="2" destOrd="0" parTransId="{B66864CD-ABB8-44BE-8231-D739C6BE55BF}" sibTransId="{8599D078-0B2B-480C-97DA-D2A058035256}"/>
    <dgm:cxn modelId="{75F839FF-AB5E-4FE8-A1A7-6AB3606264FC}" srcId="{B30DB514-A282-4AC9-8694-1765DDE5EC2F}" destId="{A4C22C94-95E2-4E64-B5D7-23538DCF77F4}" srcOrd="1" destOrd="0" parTransId="{48883B80-5FFA-462B-AA86-0877149DC36E}" sibTransId="{2A0C2EEE-8F3A-4C8C-975B-9AA59C017A75}"/>
    <dgm:cxn modelId="{DFE2438A-4346-4511-A226-3F98CBC08FF8}" srcId="{3A37C364-3379-4AF1-958F-310235AE266D}" destId="{B30DB514-A282-4AC9-8694-1765DDE5EC2F}" srcOrd="1" destOrd="0" parTransId="{F2A94AAC-D0CA-4D7E-A553-E8E10A40326B}" sibTransId="{B6EBA0E6-A60F-45BB-A4A3-4D9146D8323E}"/>
    <dgm:cxn modelId="{538F6310-5661-4E41-86C3-68D6EA024153}" type="presOf" srcId="{383BA73F-265B-4B96-A2DF-2304B349B5A1}" destId="{39E078DB-DE6C-4E17-AFDA-D0DBD009F72F}" srcOrd="0" destOrd="0" presId="urn:microsoft.com/office/officeart/2005/8/layout/hList1"/>
    <dgm:cxn modelId="{4F21C2E4-6F12-4543-94AC-14AEB3345185}" srcId="{383BA73F-265B-4B96-A2DF-2304B349B5A1}" destId="{FF03C3A2-4C26-4A68-B71E-5E01E025806B}" srcOrd="0" destOrd="0" parTransId="{65662FA2-F8AC-427D-9EB5-BF73907D79D5}" sibTransId="{2328EA5D-463A-4EBA-AC3C-C1922E0836AD}"/>
    <dgm:cxn modelId="{0920B1A2-6F07-4A94-B551-259AA0743176}" srcId="{7FE71536-51DA-42C2-8C69-BA16971D3364}" destId="{776C7BEA-3090-4C04-9AC6-7AAF7F2935EC}" srcOrd="0" destOrd="0" parTransId="{59B1D16A-ACAE-46E3-A834-958DB69A5BCF}" sibTransId="{29431190-F3A9-40B4-8C7D-1B634192E02E}"/>
    <dgm:cxn modelId="{DCD696D0-E3D6-4BAE-8DCD-C655F785E465}" type="presOf" srcId="{A4C22C94-95E2-4E64-B5D7-23538DCF77F4}" destId="{14EA8667-9520-4F2D-B424-7927206C352E}" srcOrd="0" destOrd="1" presId="urn:microsoft.com/office/officeart/2005/8/layout/hList1"/>
    <dgm:cxn modelId="{33165535-7905-4592-85F4-30211D3230E4}" type="presOf" srcId="{FF03C3A2-4C26-4A68-B71E-5E01E025806B}" destId="{2017E5EE-432D-448C-A5B2-B1DA70D34495}" srcOrd="0" destOrd="0" presId="urn:microsoft.com/office/officeart/2005/8/layout/hList1"/>
    <dgm:cxn modelId="{29CD311E-213D-429D-8612-82123061C459}" srcId="{3A37C364-3379-4AF1-958F-310235AE266D}" destId="{7FE71536-51DA-42C2-8C69-BA16971D3364}" srcOrd="2" destOrd="0" parTransId="{B0EF00A4-E795-444E-9505-1172C3003F18}" sibTransId="{D81AF093-38AA-4EAF-9B21-2BA5B8E042C3}"/>
    <dgm:cxn modelId="{926AAE3B-AA28-47E5-8C45-9BB007FFF537}" srcId="{383BA73F-265B-4B96-A2DF-2304B349B5A1}" destId="{4C2856E3-D512-4FBA-9C09-2A234F4CC919}" srcOrd="1" destOrd="0" parTransId="{620C3BEA-A435-44FC-97E5-631BA53AFCE9}" sibTransId="{8D62E620-DE7D-4641-A1AE-7755F058DE8D}"/>
    <dgm:cxn modelId="{FBB87021-2BD7-4898-8FE9-D31D24CD2D93}" type="presOf" srcId="{609742F8-84B2-4AD9-8E54-EEC961A25939}" destId="{14EA8667-9520-4F2D-B424-7927206C352E}" srcOrd="0" destOrd="2" presId="urn:microsoft.com/office/officeart/2005/8/layout/hList1"/>
    <dgm:cxn modelId="{D43F803B-72B3-4AB5-8E7A-42E960211C70}" type="presParOf" srcId="{9430DA5F-2796-41E8-BBD8-DCE245628978}" destId="{4FD453F2-C9D9-44CE-A6D5-760F41D8AF0A}" srcOrd="0" destOrd="0" presId="urn:microsoft.com/office/officeart/2005/8/layout/hList1"/>
    <dgm:cxn modelId="{9486A57D-C20E-4018-973B-AEAACE363486}" type="presParOf" srcId="{4FD453F2-C9D9-44CE-A6D5-760F41D8AF0A}" destId="{39E078DB-DE6C-4E17-AFDA-D0DBD009F72F}" srcOrd="0" destOrd="0" presId="urn:microsoft.com/office/officeart/2005/8/layout/hList1"/>
    <dgm:cxn modelId="{F30972C5-CE74-4E6F-B26F-41C3F3D44124}" type="presParOf" srcId="{4FD453F2-C9D9-44CE-A6D5-760F41D8AF0A}" destId="{2017E5EE-432D-448C-A5B2-B1DA70D34495}" srcOrd="1" destOrd="0" presId="urn:microsoft.com/office/officeart/2005/8/layout/hList1"/>
    <dgm:cxn modelId="{5CC942C3-9143-4484-8D5F-A71DC58C65DD}" type="presParOf" srcId="{9430DA5F-2796-41E8-BBD8-DCE245628978}" destId="{35D00E42-49E5-447B-8654-5BE196B88460}" srcOrd="1" destOrd="0" presId="urn:microsoft.com/office/officeart/2005/8/layout/hList1"/>
    <dgm:cxn modelId="{F27BBDDA-7543-467C-B89C-30DDED20A45F}" type="presParOf" srcId="{9430DA5F-2796-41E8-BBD8-DCE245628978}" destId="{1AD0C69C-806A-4B9F-8AE0-A2C10168AB7B}" srcOrd="2" destOrd="0" presId="urn:microsoft.com/office/officeart/2005/8/layout/hList1"/>
    <dgm:cxn modelId="{EAD6EB7F-1230-4A79-9120-386194B1C180}" type="presParOf" srcId="{1AD0C69C-806A-4B9F-8AE0-A2C10168AB7B}" destId="{E2253179-936F-4AD2-9B7F-4B95AF75B3E9}" srcOrd="0" destOrd="0" presId="urn:microsoft.com/office/officeart/2005/8/layout/hList1"/>
    <dgm:cxn modelId="{6D0F0629-2AF1-4083-AE62-A2ADBD0CBE86}" type="presParOf" srcId="{1AD0C69C-806A-4B9F-8AE0-A2C10168AB7B}" destId="{14EA8667-9520-4F2D-B424-7927206C352E}" srcOrd="1" destOrd="0" presId="urn:microsoft.com/office/officeart/2005/8/layout/hList1"/>
    <dgm:cxn modelId="{22C8BCC4-731A-4732-ABF8-E94193866C34}" type="presParOf" srcId="{9430DA5F-2796-41E8-BBD8-DCE245628978}" destId="{11CF2F0E-0821-4EDA-ADBC-A555C731B186}" srcOrd="3" destOrd="0" presId="urn:microsoft.com/office/officeart/2005/8/layout/hList1"/>
    <dgm:cxn modelId="{372FC91E-176F-4E84-85BC-D13D358B9D82}" type="presParOf" srcId="{9430DA5F-2796-41E8-BBD8-DCE245628978}" destId="{DBE1154E-8B76-47AD-81B6-903FE938417F}" srcOrd="4" destOrd="0" presId="urn:microsoft.com/office/officeart/2005/8/layout/hList1"/>
    <dgm:cxn modelId="{8277B97F-0B6E-42C5-BB08-9F358EF9FEDA}" type="presParOf" srcId="{DBE1154E-8B76-47AD-81B6-903FE938417F}" destId="{47F6889C-CDB1-46B0-9BC5-E4DAB971FA34}" srcOrd="0" destOrd="0" presId="urn:microsoft.com/office/officeart/2005/8/layout/hList1"/>
    <dgm:cxn modelId="{45D7DACA-BCD6-45F7-90F9-1B9232772246}" type="presParOf" srcId="{DBE1154E-8B76-47AD-81B6-903FE938417F}" destId="{DF5A40BF-E840-4646-B39C-D9AC42FBA1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078DB-DE6C-4E17-AFDA-D0DBD009F72F}">
      <dsp:nvSpPr>
        <dsp:cNvPr id="0" name=""/>
        <dsp:cNvSpPr/>
      </dsp:nvSpPr>
      <dsp:spPr>
        <a:xfrm>
          <a:off x="2475" y="739621"/>
          <a:ext cx="2413393" cy="59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Pemangku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kepentingan</a:t>
          </a:r>
          <a:endParaRPr lang="en-US" sz="1700" kern="1200" dirty="0"/>
        </a:p>
      </dsp:txBody>
      <dsp:txXfrm>
        <a:off x="2475" y="739621"/>
        <a:ext cx="2413393" cy="593671"/>
      </dsp:txXfrm>
    </dsp:sp>
    <dsp:sp modelId="{2017E5EE-432D-448C-A5B2-B1DA70D34495}">
      <dsp:nvSpPr>
        <dsp:cNvPr id="0" name=""/>
        <dsp:cNvSpPr/>
      </dsp:nvSpPr>
      <dsp:spPr>
        <a:xfrm>
          <a:off x="2475" y="1333293"/>
          <a:ext cx="2413393" cy="2391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Standarisasi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Pelatihan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kerjasama</a:t>
          </a:r>
          <a:endParaRPr lang="en-US" sz="1700" kern="1200" dirty="0"/>
        </a:p>
      </dsp:txBody>
      <dsp:txXfrm>
        <a:off x="2475" y="1333293"/>
        <a:ext cx="2413393" cy="2391581"/>
      </dsp:txXfrm>
    </dsp:sp>
    <dsp:sp modelId="{E2253179-936F-4AD2-9B7F-4B95AF75B3E9}">
      <dsp:nvSpPr>
        <dsp:cNvPr id="0" name=""/>
        <dsp:cNvSpPr/>
      </dsp:nvSpPr>
      <dsp:spPr>
        <a:xfrm>
          <a:off x="2753743" y="739621"/>
          <a:ext cx="2413393" cy="59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Industri</a:t>
          </a:r>
          <a:r>
            <a:rPr lang="en-ID" sz="1700" kern="1200" dirty="0" smtClean="0"/>
            <a:t> Spa</a:t>
          </a:r>
          <a:endParaRPr lang="en-US" sz="1700" kern="1200" dirty="0"/>
        </a:p>
      </dsp:txBody>
      <dsp:txXfrm>
        <a:off x="2753743" y="739621"/>
        <a:ext cx="2413393" cy="593671"/>
      </dsp:txXfrm>
    </dsp:sp>
    <dsp:sp modelId="{14EA8667-9520-4F2D-B424-7927206C352E}">
      <dsp:nvSpPr>
        <dsp:cNvPr id="0" name=""/>
        <dsp:cNvSpPr/>
      </dsp:nvSpPr>
      <dsp:spPr>
        <a:xfrm>
          <a:off x="2753743" y="1333293"/>
          <a:ext cx="2413393" cy="2391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Peningkatan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kualitas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pelayanan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Mengenali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mempertimbangkan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produk</a:t>
          </a:r>
          <a:r>
            <a:rPr lang="en-ID" sz="1700" kern="1200" dirty="0" smtClean="0"/>
            <a:t> spa </a:t>
          </a:r>
          <a:r>
            <a:rPr lang="en-ID" sz="1700" kern="1200" dirty="0" err="1" smtClean="0"/>
            <a:t>sesuai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dengan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karakteristik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konsumen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Jepang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Pelatihan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berkelanjutan</a:t>
          </a:r>
          <a:endParaRPr lang="en-US" sz="1700" kern="1200" dirty="0"/>
        </a:p>
      </dsp:txBody>
      <dsp:txXfrm>
        <a:off x="2753743" y="1333293"/>
        <a:ext cx="2413393" cy="2391581"/>
      </dsp:txXfrm>
    </dsp:sp>
    <dsp:sp modelId="{47F6889C-CDB1-46B0-9BC5-E4DAB971FA34}">
      <dsp:nvSpPr>
        <dsp:cNvPr id="0" name=""/>
        <dsp:cNvSpPr/>
      </dsp:nvSpPr>
      <dsp:spPr>
        <a:xfrm>
          <a:off x="5505011" y="739621"/>
          <a:ext cx="2413393" cy="593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err="1" smtClean="0"/>
            <a:t>Akademisi</a:t>
          </a:r>
          <a:endParaRPr lang="en-US" sz="1700" kern="1200" dirty="0"/>
        </a:p>
      </dsp:txBody>
      <dsp:txXfrm>
        <a:off x="5505011" y="739621"/>
        <a:ext cx="2413393" cy="593671"/>
      </dsp:txXfrm>
    </dsp:sp>
    <dsp:sp modelId="{DF5A40BF-E840-4646-B39C-D9AC42FBA13E}">
      <dsp:nvSpPr>
        <dsp:cNvPr id="0" name=""/>
        <dsp:cNvSpPr/>
      </dsp:nvSpPr>
      <dsp:spPr>
        <a:xfrm>
          <a:off x="5505011" y="1333293"/>
          <a:ext cx="2413393" cy="23915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/>
            <a:t>Penelitian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lanjutan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utk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menyelesaikan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akar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masalah</a:t>
          </a:r>
          <a:r>
            <a:rPr lang="en-ID" sz="1700" kern="1200" dirty="0" smtClean="0"/>
            <a:t>, in line </a:t>
          </a:r>
          <a:r>
            <a:rPr lang="en-ID" sz="1700" kern="1200" dirty="0" err="1" smtClean="0"/>
            <a:t>dgn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dimensi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pelayanan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yg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kurang</a:t>
          </a:r>
          <a:endParaRPr lang="en-US" sz="1700" kern="1200" dirty="0"/>
        </a:p>
      </dsp:txBody>
      <dsp:txXfrm>
        <a:off x="5505011" y="1333293"/>
        <a:ext cx="2413393" cy="2391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B00CC-1ED4-47B7-845A-A965CAFF344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1BCF-5E53-4705-A703-9A308BCDA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spa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1BCF-5E53-4705-A703-9A308BCDA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1BCF-5E53-4705-A703-9A308BCDA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3F1FB3-9E1B-4BF5-8F11-603C86934816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FB0D23-FC15-4A62-AC67-C0F6E660BD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 smtClean="0"/>
              <a:t>Lukia</a:t>
            </a:r>
            <a:r>
              <a:rPr lang="en-ID" dirty="0" smtClean="0"/>
              <a:t> </a:t>
            </a:r>
            <a:r>
              <a:rPr lang="en-ID" dirty="0" err="1" smtClean="0"/>
              <a:t>Zuraida</a:t>
            </a:r>
            <a:endParaRPr lang="en-ID" dirty="0" smtClean="0"/>
          </a:p>
          <a:p>
            <a:r>
              <a:rPr lang="en-ID" dirty="0" err="1" smtClean="0"/>
              <a:t>Politeknik</a:t>
            </a:r>
            <a:r>
              <a:rPr lang="en-ID" dirty="0" smtClean="0"/>
              <a:t> </a:t>
            </a:r>
            <a:r>
              <a:rPr lang="en-ID" dirty="0" err="1" smtClean="0"/>
              <a:t>Pariwisata</a:t>
            </a:r>
            <a:r>
              <a:rPr lang="en-ID" dirty="0" smtClean="0"/>
              <a:t> Bali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</a:rPr>
              <a:t>PERSEPSI WISATAWAN JEPANG TERHADAP PELAKU SPA DI BALI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5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/>
              <a:t>“</a:t>
            </a:r>
            <a:r>
              <a:rPr lang="en-US" sz="2800" i="1" dirty="0" smtClean="0"/>
              <a:t>assurance</a:t>
            </a:r>
            <a:r>
              <a:rPr lang="en-US" sz="2800" dirty="0" smtClean="0"/>
              <a:t>”</a:t>
            </a:r>
          </a:p>
          <a:p>
            <a:r>
              <a:rPr lang="en-US" sz="2800" dirty="0" err="1" smtClean="0"/>
              <a:t>mendapat</a:t>
            </a:r>
            <a:r>
              <a:rPr lang="en-US" sz="2800" dirty="0" smtClean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,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buruk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err="1" smtClean="0"/>
              <a:t>Indikatornya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staff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terapis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tepat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tugasnya</a:t>
            </a:r>
            <a:r>
              <a:rPr lang="en-US" sz="2800" dirty="0"/>
              <a:t>, </a:t>
            </a:r>
            <a:r>
              <a:rPr lang="en-US" sz="2800" dirty="0" err="1"/>
              <a:t>ketelitian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bawaan</a:t>
            </a:r>
            <a:r>
              <a:rPr lang="en-US" sz="2800" dirty="0"/>
              <a:t> </a:t>
            </a:r>
            <a:r>
              <a:rPr lang="en-US" sz="2800" dirty="0" err="1"/>
              <a:t>tamu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6512511" cy="1143000"/>
          </a:xfrm>
        </p:spPr>
        <p:txBody>
          <a:bodyPr/>
          <a:lstStyle/>
          <a:p>
            <a:r>
              <a:rPr lang="en-ID" dirty="0"/>
              <a:t>5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err="1" smtClean="0"/>
              <a:t>Dimensi</a:t>
            </a:r>
            <a:r>
              <a:rPr lang="en-US" sz="2800" dirty="0" smtClean="0"/>
              <a:t> “</a:t>
            </a:r>
            <a:r>
              <a:rPr lang="en-US" sz="2800" i="1" dirty="0" smtClean="0"/>
              <a:t>reliability</a:t>
            </a:r>
            <a:r>
              <a:rPr lang="en-US" sz="2800" dirty="0"/>
              <a:t>” 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mendapat</a:t>
            </a:r>
            <a:r>
              <a:rPr lang="en-US" sz="2800" dirty="0" smtClean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Indikatornya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: </a:t>
            </a:r>
            <a:r>
              <a:rPr lang="en-US" sz="2800" dirty="0" err="1" smtClean="0"/>
              <a:t>kurangnya</a:t>
            </a:r>
            <a:r>
              <a:rPr lang="en-US" sz="2800" dirty="0" smtClean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/>
              <a:t>Jepang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treatment, program spa, </a:t>
            </a:r>
            <a:r>
              <a:rPr lang="en-US" sz="2800" dirty="0" err="1"/>
              <a:t>produk</a:t>
            </a:r>
            <a:r>
              <a:rPr lang="en-US" sz="2800" dirty="0"/>
              <a:t> spa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32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6512511" cy="1143000"/>
          </a:xfrm>
        </p:spPr>
        <p:txBody>
          <a:bodyPr/>
          <a:lstStyle/>
          <a:p>
            <a:r>
              <a:rPr lang="en-ID" dirty="0"/>
              <a:t>5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Dimensi</a:t>
            </a:r>
            <a:r>
              <a:rPr lang="en-US" sz="2800" i="1" dirty="0" smtClean="0"/>
              <a:t> tangible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ID" sz="2800" dirty="0" err="1" smtClean="0"/>
              <a:t>Mendapat</a:t>
            </a:r>
            <a:r>
              <a:rPr lang="en-ID" sz="2800" dirty="0" smtClean="0"/>
              <a:t> </a:t>
            </a:r>
            <a:r>
              <a:rPr lang="en-ID" sz="2800" dirty="0" err="1" smtClean="0"/>
              <a:t>penilaian</a:t>
            </a:r>
            <a:r>
              <a:rPr lang="en-ID" sz="2800" dirty="0" smtClean="0"/>
              <a:t> </a:t>
            </a:r>
            <a:r>
              <a:rPr lang="en-ID" sz="2800" dirty="0" err="1" smtClean="0"/>
              <a:t>terendah</a:t>
            </a:r>
            <a:endParaRPr lang="en-US" sz="2800" dirty="0" smtClean="0"/>
          </a:p>
          <a:p>
            <a:r>
              <a:rPr lang="en-US" sz="2800" dirty="0" err="1" smtClean="0"/>
              <a:t>Indikatornya</a:t>
            </a:r>
            <a:r>
              <a:rPr lang="en-US" sz="2800" dirty="0" smtClean="0"/>
              <a:t> :  </a:t>
            </a:r>
            <a:r>
              <a:rPr lang="en-US" sz="2800" dirty="0" err="1" smtClean="0"/>
              <a:t>penampilan</a:t>
            </a:r>
            <a:r>
              <a:rPr lang="en-US" sz="2800" dirty="0" smtClean="0"/>
              <a:t> staff yang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 smtClean="0"/>
              <a:t>bersih</a:t>
            </a:r>
            <a:r>
              <a:rPr lang="en-US" sz="2800" dirty="0" smtClean="0"/>
              <a:t>, </a:t>
            </a:r>
            <a:r>
              <a:rPr lang="en-US" sz="2800" dirty="0" err="1" smtClean="0"/>
              <a:t>rapi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harum</a:t>
            </a:r>
            <a:r>
              <a:rPr lang="en-US" sz="2800" dirty="0" smtClean="0"/>
              <a:t>. </a:t>
            </a:r>
            <a:r>
              <a:rPr lang="en-US" sz="2800" dirty="0" err="1" smtClean="0"/>
              <a:t>Penampakan</a:t>
            </a:r>
            <a:r>
              <a:rPr lang="en-US" sz="2800" dirty="0" smtClean="0"/>
              <a:t> uniform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menarik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kinerja</a:t>
            </a:r>
            <a:r>
              <a:rPr lang="en-US" sz="2800" dirty="0" smtClean="0"/>
              <a:t> di spa, </a:t>
            </a:r>
            <a:r>
              <a:rPr lang="en-US" sz="2800" dirty="0" err="1" smtClean="0"/>
              <a:t>kebersihan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penataan</a:t>
            </a:r>
            <a:r>
              <a:rPr lang="en-US" sz="2800" dirty="0" smtClean="0"/>
              <a:t> </a:t>
            </a:r>
            <a:r>
              <a:rPr lang="en-US" sz="2800" dirty="0" err="1" smtClean="0"/>
              <a:t>ruangan</a:t>
            </a:r>
            <a:r>
              <a:rPr lang="en-US" sz="2800" dirty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kebersihan</a:t>
            </a:r>
            <a:r>
              <a:rPr lang="en-US" sz="2800" dirty="0" smtClean="0"/>
              <a:t> </a:t>
            </a:r>
            <a:r>
              <a:rPr lang="en-US" sz="2800" dirty="0" err="1" smtClean="0"/>
              <a:t>alat-alat</a:t>
            </a:r>
            <a:r>
              <a:rPr lang="en-US" sz="2800" dirty="0" smtClean="0"/>
              <a:t> treatment/spa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terjaga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6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Dari 5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      </a:t>
            </a:r>
            <a:r>
              <a:rPr lang="en-US" dirty="0" smtClean="0"/>
              <a:t>2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tamu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(empathy </a:t>
            </a:r>
            <a:r>
              <a:rPr lang="en-US" dirty="0"/>
              <a:t>&amp; responsiveness)</a:t>
            </a:r>
          </a:p>
          <a:p>
            <a:pPr marL="514350" indent="-514350">
              <a:buNone/>
            </a:pP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 err="1" smtClean="0"/>
              <a:t>Dimensi</a:t>
            </a:r>
            <a:r>
              <a:rPr lang="en-US" dirty="0" smtClean="0"/>
              <a:t> “assurance” </a:t>
            </a:r>
            <a:r>
              <a:rPr lang="en-US" dirty="0" err="1" smtClean="0"/>
              <a:t>medapatkan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. 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Dimensi</a:t>
            </a:r>
            <a:r>
              <a:rPr lang="en-US" dirty="0" smtClean="0"/>
              <a:t> “reliability </a:t>
            </a:r>
            <a:r>
              <a:rPr lang="en-US" dirty="0"/>
              <a:t>&amp; </a:t>
            </a:r>
            <a:r>
              <a:rPr lang="en-US" dirty="0" smtClean="0"/>
              <a:t>tangible”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07710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6512511" cy="1143000"/>
          </a:xfrm>
        </p:spPr>
        <p:txBody>
          <a:bodyPr/>
          <a:lstStyle/>
          <a:p>
            <a:r>
              <a:rPr lang="en-ID" dirty="0" smtClean="0"/>
              <a:t>SARAN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5719878"/>
              </p:ext>
            </p:extLst>
          </p:nvPr>
        </p:nvGraphicFramePr>
        <p:xfrm>
          <a:off x="611560" y="260648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40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888432" cy="45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05" y="5229200"/>
            <a:ext cx="3420958" cy="5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46" y="731838"/>
            <a:ext cx="5111930" cy="59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4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62" y="731838"/>
            <a:ext cx="3995134" cy="629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0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METODOLOGI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Analisis</a:t>
            </a:r>
            <a:r>
              <a:rPr lang="id-ID" sz="2800" dirty="0"/>
              <a:t> faktor dilakukan dengan langkah-langkah sebagai berikut:</a:t>
            </a:r>
            <a:endParaRPr lang="en-US" sz="2800" dirty="0"/>
          </a:p>
          <a:p>
            <a:r>
              <a:rPr lang="en-US" sz="2800" dirty="0"/>
              <a:t>1.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indikator</a:t>
            </a:r>
            <a:r>
              <a:rPr lang="en-US" sz="2800" dirty="0"/>
              <a:t>/</a:t>
            </a:r>
            <a:r>
              <a:rPr lang="en-US" sz="2800" dirty="0" err="1"/>
              <a:t>variabel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Membuat</a:t>
            </a:r>
            <a:r>
              <a:rPr lang="en-US" sz="2800" dirty="0"/>
              <a:t>  </a:t>
            </a:r>
            <a:r>
              <a:rPr lang="en-US" sz="2800" dirty="0" err="1"/>
              <a:t>matriks</a:t>
            </a:r>
            <a:r>
              <a:rPr lang="en-US" sz="2800" dirty="0"/>
              <a:t> </a:t>
            </a:r>
            <a:r>
              <a:rPr lang="en-US" sz="2800" dirty="0" err="1"/>
              <a:t>korelasi</a:t>
            </a:r>
            <a:r>
              <a:rPr lang="en-US" sz="2800" dirty="0"/>
              <a:t>. </a:t>
            </a:r>
          </a:p>
          <a:p>
            <a:r>
              <a:rPr lang="en-ID" sz="2800" dirty="0" smtClean="0"/>
              <a:t>3. </a:t>
            </a:r>
            <a:r>
              <a:rPr lang="en-ID" sz="2800" dirty="0" err="1" smtClean="0"/>
              <a:t>Menemukan</a:t>
            </a:r>
            <a:r>
              <a:rPr lang="en-ID" sz="2800" dirty="0" smtClean="0"/>
              <a:t> </a:t>
            </a:r>
            <a:r>
              <a:rPr lang="en-ID" sz="2800" dirty="0" err="1" smtClean="0"/>
              <a:t>jumlah</a:t>
            </a:r>
            <a:r>
              <a:rPr lang="en-ID" sz="2800" dirty="0" smtClean="0"/>
              <a:t> </a:t>
            </a:r>
            <a:r>
              <a:rPr lang="en-ID" sz="2800" dirty="0" err="1" smtClean="0"/>
              <a:t>faktor</a:t>
            </a:r>
            <a:r>
              <a:rPr lang="en-ID" sz="2800" dirty="0" smtClean="0"/>
              <a:t> </a:t>
            </a:r>
            <a:r>
              <a:rPr lang="en-ID" sz="2800" dirty="0" err="1" smtClean="0"/>
              <a:t>dari</a:t>
            </a:r>
            <a:r>
              <a:rPr lang="en-ID" sz="2800" dirty="0" smtClean="0"/>
              <a:t> </a:t>
            </a:r>
            <a:r>
              <a:rPr lang="en-ID" sz="2800" dirty="0" err="1" smtClean="0"/>
              <a:t>nilai</a:t>
            </a:r>
            <a:r>
              <a:rPr lang="en-ID" sz="2800" dirty="0" smtClean="0"/>
              <a:t>      eigenvalue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152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Spa di Bali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dirty="0" smtClean="0"/>
              <a:t>530 </a:t>
            </a:r>
            <a:r>
              <a:rPr lang="en-ID" sz="2800" dirty="0" err="1" smtClean="0"/>
              <a:t>usaha</a:t>
            </a:r>
            <a:r>
              <a:rPr lang="en-ID" sz="2800" dirty="0" smtClean="0"/>
              <a:t> Spa di Bali ( </a:t>
            </a:r>
            <a:r>
              <a:rPr lang="en-ID" sz="2800" dirty="0" err="1" smtClean="0"/>
              <a:t>antara</a:t>
            </a:r>
            <a:r>
              <a:rPr lang="en-ID" sz="2800" dirty="0" smtClean="0"/>
              <a:t>, Des 2018)</a:t>
            </a:r>
          </a:p>
          <a:p>
            <a:pPr algn="just"/>
            <a:r>
              <a:rPr lang="en-ID" sz="2800" dirty="0" err="1" smtClean="0"/>
              <a:t>Sebagian</a:t>
            </a:r>
            <a:r>
              <a:rPr lang="en-ID" sz="2800" dirty="0" smtClean="0"/>
              <a:t> </a:t>
            </a:r>
            <a:r>
              <a:rPr lang="en-ID" sz="2800" dirty="0" err="1" smtClean="0"/>
              <a:t>besar</a:t>
            </a:r>
            <a:r>
              <a:rPr lang="en-ID" sz="2800" dirty="0" smtClean="0"/>
              <a:t> </a:t>
            </a:r>
            <a:r>
              <a:rPr lang="en-ID" sz="2800" dirty="0" err="1" smtClean="0"/>
              <a:t>berada</a:t>
            </a:r>
            <a:r>
              <a:rPr lang="en-ID" sz="2800" dirty="0" smtClean="0"/>
              <a:t> di </a:t>
            </a:r>
            <a:r>
              <a:rPr lang="en-ID" sz="2800" dirty="0" err="1" smtClean="0"/>
              <a:t>wilayah</a:t>
            </a:r>
            <a:r>
              <a:rPr lang="en-ID" sz="2800" dirty="0" smtClean="0"/>
              <a:t> </a:t>
            </a:r>
            <a:r>
              <a:rPr lang="en-ID" sz="2800" dirty="0" err="1" smtClean="0"/>
              <a:t>Badung</a:t>
            </a:r>
            <a:r>
              <a:rPr lang="en-ID" sz="2800" dirty="0" smtClean="0"/>
              <a:t> (Nusa </a:t>
            </a:r>
            <a:r>
              <a:rPr lang="en-ID" sz="2800" dirty="0" err="1" smtClean="0"/>
              <a:t>Dua</a:t>
            </a:r>
            <a:r>
              <a:rPr lang="en-ID" sz="2800" dirty="0" smtClean="0"/>
              <a:t>, </a:t>
            </a:r>
            <a:r>
              <a:rPr lang="en-ID" sz="2800" dirty="0" err="1" smtClean="0"/>
              <a:t>Kuta</a:t>
            </a:r>
            <a:r>
              <a:rPr lang="en-ID" sz="2800" dirty="0" smtClean="0"/>
              <a:t>, </a:t>
            </a:r>
            <a:r>
              <a:rPr lang="en-ID" sz="2800" dirty="0" err="1" smtClean="0"/>
              <a:t>Seminyak</a:t>
            </a:r>
            <a:r>
              <a:rPr lang="en-ID" sz="2800" dirty="0" smtClean="0"/>
              <a:t>)</a:t>
            </a:r>
          </a:p>
          <a:p>
            <a:pPr algn="just"/>
            <a:r>
              <a:rPr lang="en-ID" sz="2800" dirty="0" err="1" smtClean="0"/>
              <a:t>Pendapatan</a:t>
            </a:r>
            <a:r>
              <a:rPr lang="en-ID" sz="2800" dirty="0" smtClean="0"/>
              <a:t> </a:t>
            </a:r>
            <a:r>
              <a:rPr lang="en-ID" sz="2800" dirty="0" err="1" smtClean="0"/>
              <a:t>ketiga</a:t>
            </a:r>
            <a:r>
              <a:rPr lang="en-ID" sz="2800" dirty="0" smtClean="0"/>
              <a:t> </a:t>
            </a:r>
            <a:r>
              <a:rPr lang="en-ID" sz="2800" dirty="0" err="1" smtClean="0"/>
              <a:t>terbesar</a:t>
            </a:r>
            <a:r>
              <a:rPr lang="en-ID" sz="2800" dirty="0" smtClean="0"/>
              <a:t> </a:t>
            </a:r>
            <a:r>
              <a:rPr lang="en-ID" sz="2800" dirty="0" err="1" smtClean="0"/>
              <a:t>setelah</a:t>
            </a:r>
            <a:r>
              <a:rPr lang="en-ID" sz="2800" dirty="0" smtClean="0"/>
              <a:t> hotel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restoran</a:t>
            </a:r>
            <a:r>
              <a:rPr lang="en-ID" sz="2800" dirty="0" smtClean="0"/>
              <a:t> di </a:t>
            </a:r>
            <a:r>
              <a:rPr lang="en-ID" sz="2800" dirty="0" err="1" smtClean="0"/>
              <a:t>Badung</a:t>
            </a:r>
            <a:r>
              <a:rPr lang="en-ID" sz="2800" dirty="0" smtClean="0"/>
              <a:t> (</a:t>
            </a:r>
            <a:r>
              <a:rPr lang="en-ID" sz="2800" dirty="0" err="1" smtClean="0"/>
              <a:t>dispar</a:t>
            </a:r>
            <a:r>
              <a:rPr lang="en-ID" sz="2800" dirty="0" smtClean="0"/>
              <a:t> </a:t>
            </a:r>
            <a:r>
              <a:rPr lang="en-ID" sz="2800" dirty="0" err="1" smtClean="0"/>
              <a:t>Badung</a:t>
            </a:r>
            <a:r>
              <a:rPr lang="en-ID" sz="2800" dirty="0" smtClean="0"/>
              <a:t>, 2018)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80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SDM SPA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b="1" dirty="0" smtClean="0"/>
              <a:t>Global, </a:t>
            </a: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SDM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tombak</a:t>
            </a:r>
            <a:r>
              <a:rPr lang="en-US" dirty="0"/>
              <a:t> agar </a:t>
            </a:r>
            <a:r>
              <a:rPr lang="en-US" dirty="0" err="1"/>
              <a:t>industri</a:t>
            </a:r>
            <a:r>
              <a:rPr lang="en-US" dirty="0"/>
              <a:t> SPA di </a:t>
            </a:r>
            <a:r>
              <a:rPr lang="en-US" dirty="0" smtClean="0"/>
              <a:t>Bali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Dituntut</a:t>
            </a:r>
            <a:r>
              <a:rPr lang="en-US" dirty="0" smtClean="0"/>
              <a:t> </a:t>
            </a:r>
            <a:r>
              <a:rPr lang="en-US" dirty="0" err="1"/>
              <a:t>tersedianya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yang professional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/>
              <a:t> agar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592288" cy="283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3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ID" sz="3600" dirty="0" smtClean="0"/>
              <a:t>MENGETAHUI PERSEPSI WISATAWAN JEPANG TERHADAP PELAKU SPA DI BALI </a:t>
            </a:r>
          </a:p>
          <a:p>
            <a:pPr marL="45720" indent="0" algn="ctr">
              <a:buNone/>
            </a:pPr>
            <a:r>
              <a:rPr lang="en-ID" sz="3600" dirty="0"/>
              <a:t> </a:t>
            </a:r>
            <a:r>
              <a:rPr lang="en-ID" sz="3600" dirty="0" smtClean="0"/>
              <a:t>(TERAPIS, STAFF DAN LAYANAN SPA)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454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METODOLOGI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 smtClean="0"/>
              <a:t>ANALISIS </a:t>
            </a:r>
            <a:r>
              <a:rPr lang="id-ID" sz="2800" b="1" dirty="0" smtClean="0"/>
              <a:t>F</a:t>
            </a:r>
            <a:r>
              <a:rPr lang="en-US" sz="2800" b="1" dirty="0" smtClean="0"/>
              <a:t>AKTOR KONFIRMATORI </a:t>
            </a:r>
          </a:p>
          <a:p>
            <a:pPr marL="45720" indent="0">
              <a:buNone/>
            </a:pPr>
            <a:r>
              <a:rPr lang="en-ID" sz="2800" dirty="0"/>
              <a:t> </a:t>
            </a:r>
            <a:r>
              <a:rPr lang="en-ID" sz="2800" dirty="0" smtClean="0"/>
              <a:t> </a:t>
            </a:r>
            <a:r>
              <a:rPr lang="en-ID" sz="2400" dirty="0" err="1" smtClean="0"/>
              <a:t>analisis</a:t>
            </a:r>
            <a:r>
              <a:rPr lang="en-ID" sz="2400" dirty="0" smtClean="0"/>
              <a:t> </a:t>
            </a:r>
            <a:r>
              <a:rPr lang="en-ID" sz="2400" dirty="0" err="1" smtClean="0"/>
              <a:t>terhadap</a:t>
            </a:r>
            <a:r>
              <a:rPr lang="en-ID" sz="2400" dirty="0" smtClean="0"/>
              <a:t> 5 </a:t>
            </a:r>
            <a:r>
              <a:rPr lang="en-ID" sz="2400" dirty="0" err="1" smtClean="0"/>
              <a:t>dimensi</a:t>
            </a:r>
            <a:r>
              <a:rPr lang="en-ID" sz="2400" dirty="0" smtClean="0"/>
              <a:t> </a:t>
            </a:r>
            <a:r>
              <a:rPr lang="en-ID" sz="2400" dirty="0" err="1" smtClean="0"/>
              <a:t>kualitas</a:t>
            </a:r>
            <a:endParaRPr lang="en-ID" sz="2400" dirty="0" smtClean="0"/>
          </a:p>
          <a:p>
            <a:pPr marL="45720" indent="0">
              <a:buNone/>
            </a:pPr>
            <a:r>
              <a:rPr lang="en-ID" sz="2400" dirty="0"/>
              <a:t> </a:t>
            </a:r>
            <a:r>
              <a:rPr lang="en-ID" sz="2400" dirty="0" smtClean="0"/>
              <a:t> </a:t>
            </a:r>
            <a:r>
              <a:rPr lang="en-ID" sz="2400" dirty="0" err="1" smtClean="0"/>
              <a:t>pelayanan</a:t>
            </a:r>
            <a:endParaRPr lang="en-US" sz="2400" dirty="0" smtClean="0"/>
          </a:p>
          <a:p>
            <a:r>
              <a:rPr lang="en-ID" sz="2800" dirty="0" smtClean="0"/>
              <a:t>100 RESPONDEN (</a:t>
            </a:r>
            <a:r>
              <a:rPr lang="en-ID" sz="2800" dirty="0" err="1" smtClean="0"/>
              <a:t>Kuesioner</a:t>
            </a:r>
            <a:r>
              <a:rPr lang="en-ID" sz="2800" dirty="0" smtClean="0"/>
              <a:t>)</a:t>
            </a:r>
          </a:p>
          <a:p>
            <a:r>
              <a:rPr lang="en-ID" sz="2800" dirty="0" err="1" smtClean="0"/>
              <a:t>Likert</a:t>
            </a:r>
            <a:endParaRPr lang="en-ID" sz="2800" dirty="0" smtClean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41168"/>
            <a:ext cx="6512511" cy="1143000"/>
          </a:xfrm>
        </p:spPr>
        <p:txBody>
          <a:bodyPr/>
          <a:lstStyle/>
          <a:p>
            <a:r>
              <a:rPr lang="en-ID" dirty="0" smtClean="0"/>
              <a:t>METODOLOGI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ID" sz="2800" dirty="0" smtClean="0"/>
              <a:t>5 DIMENSI KUALITAS PELAYANAN (</a:t>
            </a:r>
            <a:r>
              <a:rPr lang="en-US" sz="2800" dirty="0" err="1" smtClean="0"/>
              <a:t>Parasuraman-dkk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Arif</a:t>
            </a:r>
            <a:r>
              <a:rPr lang="en-US" sz="2800" dirty="0"/>
              <a:t> (2006:135) </a:t>
            </a:r>
            <a:endParaRPr lang="en-US" sz="2800" dirty="0" smtClean="0"/>
          </a:p>
          <a:p>
            <a:pPr lvl="1"/>
            <a:r>
              <a:rPr lang="en-US" sz="2800" i="1" dirty="0"/>
              <a:t>Tangible</a:t>
            </a:r>
            <a:r>
              <a:rPr lang="en-US" sz="2800" dirty="0"/>
              <a:t> (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),</a:t>
            </a:r>
          </a:p>
          <a:p>
            <a:pPr lvl="1"/>
            <a:r>
              <a:rPr lang="en-US" sz="2800" i="1" dirty="0" smtClean="0"/>
              <a:t>Reliability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keandalan</a:t>
            </a:r>
            <a:r>
              <a:rPr lang="en-US" sz="2800" dirty="0"/>
              <a:t>), </a:t>
            </a:r>
            <a:endParaRPr lang="en-US" sz="2800" dirty="0" smtClean="0"/>
          </a:p>
          <a:p>
            <a:pPr lvl="1"/>
            <a:r>
              <a:rPr lang="en-US" sz="2800" i="1" dirty="0" smtClean="0"/>
              <a:t>Responsiveness </a:t>
            </a:r>
            <a:r>
              <a:rPr lang="en-US" sz="2800" dirty="0"/>
              <a:t>(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tanggap</a:t>
            </a:r>
            <a:r>
              <a:rPr lang="en-US" sz="2800" dirty="0"/>
              <a:t>), </a:t>
            </a:r>
            <a:endParaRPr lang="en-US" sz="2800" dirty="0" smtClean="0"/>
          </a:p>
          <a:p>
            <a:pPr lvl="1"/>
            <a:r>
              <a:rPr lang="en-US" sz="2800" i="1" dirty="0" smtClean="0"/>
              <a:t>Assurance </a:t>
            </a:r>
            <a:r>
              <a:rPr lang="en-US" sz="2800" dirty="0"/>
              <a:t>(</a:t>
            </a:r>
            <a:r>
              <a:rPr lang="en-US" sz="2800" dirty="0" err="1"/>
              <a:t>jaminan</a:t>
            </a:r>
            <a:r>
              <a:rPr lang="en-US" sz="2800" dirty="0" smtClean="0"/>
              <a:t>),</a:t>
            </a:r>
            <a:endParaRPr lang="en-US" sz="2800" dirty="0"/>
          </a:p>
          <a:p>
            <a:pPr lvl="1"/>
            <a:r>
              <a:rPr lang="en-US" sz="2800" i="1" dirty="0"/>
              <a:t>Empathy</a:t>
            </a:r>
            <a:r>
              <a:rPr lang="en-US" sz="2800" dirty="0"/>
              <a:t> (</a:t>
            </a:r>
            <a:r>
              <a:rPr lang="en-US" sz="2800" dirty="0" err="1"/>
              <a:t>empati</a:t>
            </a:r>
            <a:r>
              <a:rPr lang="en-US" sz="2800" dirty="0"/>
              <a:t>),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89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5527760"/>
              </p:ext>
            </p:extLst>
          </p:nvPr>
        </p:nvGraphicFramePr>
        <p:xfrm>
          <a:off x="683568" y="260648"/>
          <a:ext cx="7416824" cy="464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008112"/>
                <a:gridCol w="1944216"/>
                <a:gridCol w="1440160"/>
                <a:gridCol w="1152128"/>
                <a:gridCol w="1368152"/>
              </a:tblGrid>
              <a:tr h="712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JumlahVariabel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Eigen Value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Loading Factor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Percent of Variance  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2252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emphaty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smtClean="0"/>
                        <a:t> </a:t>
                      </a:r>
                      <a:r>
                        <a:rPr lang="en-ID" sz="1200" dirty="0" smtClean="0"/>
                        <a:t>(</a:t>
                      </a:r>
                      <a:r>
                        <a:rPr lang="en-ID" sz="1200" dirty="0" err="1" smtClean="0"/>
                        <a:t>masing-masing</a:t>
                      </a:r>
                      <a:r>
                        <a:rPr lang="en-ID" sz="1200" baseline="0" dirty="0" smtClean="0"/>
                        <a:t> </a:t>
                      </a:r>
                      <a:r>
                        <a:rPr lang="en-ID" sz="1200" baseline="0" dirty="0" err="1" smtClean="0"/>
                        <a:t>variabel</a:t>
                      </a:r>
                      <a:r>
                        <a:rPr lang="en-ID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46,93</a:t>
                      </a:r>
                      <a:endParaRPr lang="en-US" sz="2000" dirty="0"/>
                    </a:p>
                  </a:txBody>
                  <a:tcPr/>
                </a:tc>
              </a:tr>
              <a:tr h="712252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responsiveness)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       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712252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 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assurance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6,08</a:t>
                      </a:r>
                      <a:endParaRPr lang="en-US" sz="2000" dirty="0"/>
                    </a:p>
                  </a:txBody>
                  <a:tcPr/>
                </a:tc>
              </a:tr>
              <a:tr h="712252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reliability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smtClean="0"/>
                        <a:t>4,5</a:t>
                      </a:r>
                    </a:p>
                  </a:txBody>
                  <a:tcPr/>
                </a:tc>
              </a:tr>
              <a:tr h="712252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tangible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smtClean="0"/>
                        <a:t>3,59</a:t>
                      </a:r>
                    </a:p>
                    <a:p>
                      <a:pPr algn="ctr"/>
                      <a:endParaRPr lang="en-ID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1720" y="5301208"/>
            <a:ext cx="6512511" cy="1143000"/>
          </a:xfrm>
        </p:spPr>
        <p:txBody>
          <a:bodyPr/>
          <a:lstStyle/>
          <a:p>
            <a:r>
              <a:rPr lang="en-US" sz="3200" dirty="0" err="1">
                <a:effectLst/>
              </a:rPr>
              <a:t>Faktor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Pembentuk</a:t>
            </a:r>
            <a:r>
              <a:rPr lang="en-US" sz="3200" dirty="0">
                <a:effectLst/>
              </a:rPr>
              <a:t>  </a:t>
            </a:r>
            <a:r>
              <a:rPr lang="en-US" sz="3200" dirty="0" err="1">
                <a:effectLst/>
              </a:rPr>
              <a:t>Kualitas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Pelayanan</a:t>
            </a:r>
            <a:r>
              <a:rPr lang="en-US" sz="3200" dirty="0">
                <a:effectLst/>
              </a:rPr>
              <a:t> Spa di Bali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8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5 </a:t>
            </a:r>
            <a:r>
              <a:rPr lang="en-ID" dirty="0" err="1" smtClean="0"/>
              <a:t>dimensi</a:t>
            </a:r>
            <a:r>
              <a:rPr lang="en-ID" dirty="0" smtClean="0"/>
              <a:t> </a:t>
            </a:r>
            <a:r>
              <a:rPr lang="en-ID" dirty="0" err="1" smtClean="0"/>
              <a:t>pelayanan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“</a:t>
            </a:r>
            <a:r>
              <a:rPr lang="en-US" sz="3200" i="1" dirty="0"/>
              <a:t>empathy</a:t>
            </a:r>
            <a:r>
              <a:rPr lang="en-US" sz="3200" dirty="0"/>
              <a:t>” </a:t>
            </a:r>
            <a:endParaRPr lang="en-US" sz="3200" dirty="0" smtClean="0"/>
          </a:p>
          <a:p>
            <a:r>
              <a:rPr lang="en-US" sz="3200" dirty="0" err="1" smtClean="0"/>
              <a:t>mendapat</a:t>
            </a:r>
            <a:r>
              <a:rPr lang="en-US" sz="3200" dirty="0" smtClean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 smtClean="0"/>
              <a:t>tertinggi</a:t>
            </a:r>
            <a:r>
              <a:rPr lang="en-US" sz="3200" dirty="0" smtClean="0"/>
              <a:t>. </a:t>
            </a:r>
            <a:r>
              <a:rPr lang="en-US" sz="3200" dirty="0" err="1" smtClean="0"/>
              <a:t>Artinya</a:t>
            </a:r>
            <a:r>
              <a:rPr lang="en-US" sz="3200" dirty="0" smtClean="0"/>
              <a:t> </a:t>
            </a:r>
            <a:r>
              <a:rPr lang="en-US" sz="3200" dirty="0" err="1"/>
              <a:t>staf</a:t>
            </a:r>
            <a:r>
              <a:rPr lang="en-US" sz="3200" dirty="0"/>
              <a:t> </a:t>
            </a:r>
            <a:r>
              <a:rPr lang="en-US" sz="3200" dirty="0" err="1"/>
              <a:t>maupun</a:t>
            </a:r>
            <a:r>
              <a:rPr lang="en-US" sz="3200" dirty="0"/>
              <a:t> </a:t>
            </a:r>
            <a:r>
              <a:rPr lang="en-US" sz="3200" dirty="0" err="1"/>
              <a:t>terapis</a:t>
            </a:r>
            <a:r>
              <a:rPr lang="en-US" sz="3200" dirty="0"/>
              <a:t> spa di Bali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perhatian</a:t>
            </a:r>
            <a:r>
              <a:rPr lang="en-US" sz="3200" dirty="0"/>
              <a:t>,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kepekaan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bahkan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bersahabat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tamu</a:t>
            </a:r>
            <a:r>
              <a:rPr lang="en-U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226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600" dirty="0" smtClean="0"/>
              <a:t>5 DIMENSI PELAYANAN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Urutan</a:t>
            </a:r>
            <a:r>
              <a:rPr lang="en-US" sz="3200" dirty="0"/>
              <a:t> ke-2 </a:t>
            </a:r>
            <a:r>
              <a:rPr lang="en-US" sz="3200" dirty="0" smtClean="0"/>
              <a:t>: “</a:t>
            </a:r>
            <a:r>
              <a:rPr lang="en-US" sz="3200" i="1" dirty="0"/>
              <a:t>responsiveness</a:t>
            </a:r>
            <a:r>
              <a:rPr lang="en-US" sz="3200" dirty="0"/>
              <a:t>” </a:t>
            </a:r>
            <a:endParaRPr lang="en-US" sz="3200" dirty="0" smtClean="0"/>
          </a:p>
          <a:p>
            <a:r>
              <a:rPr lang="en-US" sz="3200" dirty="0" err="1" smtClean="0"/>
              <a:t>mencerminkan</a:t>
            </a:r>
            <a:r>
              <a:rPr lang="en-US" sz="3200" dirty="0" smtClean="0"/>
              <a:t> </a:t>
            </a:r>
            <a:r>
              <a:rPr lang="en-US" sz="3200" dirty="0" err="1"/>
              <a:t>bahwa</a:t>
            </a:r>
            <a:r>
              <a:rPr lang="en-US" sz="3200" dirty="0"/>
              <a:t> staff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terapis</a:t>
            </a:r>
            <a:r>
              <a:rPr lang="en-US" sz="3200" dirty="0"/>
              <a:t> spa di Bali </a:t>
            </a:r>
            <a:r>
              <a:rPr lang="en-US" sz="3200" dirty="0" err="1"/>
              <a:t>tanggap</a:t>
            </a:r>
            <a:r>
              <a:rPr lang="en-US" sz="3200" dirty="0"/>
              <a:t>, </a:t>
            </a:r>
            <a:r>
              <a:rPr lang="en-US" sz="3200" dirty="0" err="1"/>
              <a:t>cekatan</a:t>
            </a:r>
            <a:r>
              <a:rPr lang="en-US" sz="3200" dirty="0"/>
              <a:t> </a:t>
            </a:r>
            <a:r>
              <a:rPr lang="en-US" sz="3200" dirty="0" err="1"/>
              <a:t>mengerjakan</a:t>
            </a:r>
            <a:r>
              <a:rPr lang="en-US" sz="3200" dirty="0"/>
              <a:t> </a:t>
            </a:r>
            <a:r>
              <a:rPr lang="en-US" sz="3200" dirty="0" err="1"/>
              <a:t>permintaan</a:t>
            </a:r>
            <a:r>
              <a:rPr lang="en-US" sz="3200" dirty="0"/>
              <a:t> </a:t>
            </a:r>
            <a:r>
              <a:rPr lang="en-US" sz="3200" dirty="0" err="1"/>
              <a:t>tamu</a:t>
            </a:r>
            <a:r>
              <a:rPr lang="en-US" sz="3200" dirty="0"/>
              <a:t>,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menangani</a:t>
            </a:r>
            <a:r>
              <a:rPr lang="en-US" sz="3200" dirty="0"/>
              <a:t> </a:t>
            </a:r>
            <a:r>
              <a:rPr lang="en-US" sz="3200" dirty="0" err="1"/>
              <a:t>keluhan</a:t>
            </a:r>
            <a:r>
              <a:rPr lang="en-US" sz="3200" dirty="0"/>
              <a:t> </a:t>
            </a:r>
            <a:r>
              <a:rPr lang="en-US" sz="3200" dirty="0" err="1"/>
              <a:t>tamu</a:t>
            </a:r>
            <a:r>
              <a:rPr lang="en-US" sz="3200" dirty="0"/>
              <a:t>,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kemauan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tamu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0635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440</TotalTime>
  <Words>538</Words>
  <Application>Microsoft Office PowerPoint</Application>
  <PresentationFormat>On-screen Show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PERSEPSI WISATAWAN JEPANG TERHADAP PELAKU SPA DI BALI </vt:lpstr>
      <vt:lpstr>Spa di Bali</vt:lpstr>
      <vt:lpstr>SDM SPA</vt:lpstr>
      <vt:lpstr>TUJUAN</vt:lpstr>
      <vt:lpstr>METODOLOGI</vt:lpstr>
      <vt:lpstr>METODOLOGI</vt:lpstr>
      <vt:lpstr>Faktor Pembentuk  Kualitas Pelayanan Spa di Bali</vt:lpstr>
      <vt:lpstr>5 dimensi pelayanan</vt:lpstr>
      <vt:lpstr>5 DIMENSI PELAYANAN</vt:lpstr>
      <vt:lpstr>5 dimensi pelayanan</vt:lpstr>
      <vt:lpstr>5 dimensi pelayanan</vt:lpstr>
      <vt:lpstr>5 dimensi pelayanan</vt:lpstr>
      <vt:lpstr>SIMPULAN</vt:lpstr>
      <vt:lpstr>SARAN</vt:lpstr>
      <vt:lpstr>PowerPoint Presentation</vt:lpstr>
      <vt:lpstr>PowerPoint Presentation</vt:lpstr>
      <vt:lpstr>PowerPoint Presentation</vt:lpstr>
      <vt:lpstr>METODOLOGI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 WISATAWAN JEPANG TERHADAP PELAKU SPA DI BALI</dc:title>
  <dc:creator>iam</dc:creator>
  <cp:lastModifiedBy>iam</cp:lastModifiedBy>
  <cp:revision>23</cp:revision>
  <dcterms:created xsi:type="dcterms:W3CDTF">2019-11-26T07:01:20Z</dcterms:created>
  <dcterms:modified xsi:type="dcterms:W3CDTF">2019-11-27T12:51:22Z</dcterms:modified>
</cp:coreProperties>
</file>